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4"/>
  </p:notesMasterIdLst>
  <p:sldIdLst>
    <p:sldId id="256" r:id="rId2"/>
    <p:sldId id="257" r:id="rId3"/>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76C80"/>
    <a:srgbClr val="CD7C39"/>
    <a:srgbClr val="A21BA4"/>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snapToGrid="0" snapToObjects="1">
      <p:cViewPr>
        <p:scale>
          <a:sx n="90" d="100"/>
          <a:sy n="90" d="100"/>
        </p:scale>
        <p:origin x="-1064" y="35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5CBA4C-BB38-5C48-B573-419DAE84F4CD}" type="datetimeFigureOut">
              <a:rPr lang="en-US" smtClean="0"/>
              <a:t>6/8/15</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07C31C-F882-D94C-94E8-DDEB438A82A7}" type="slidenum">
              <a:rPr lang="en-US" smtClean="0"/>
              <a:t>‹#›</a:t>
            </a:fld>
            <a:endParaRPr lang="en-US"/>
          </a:p>
        </p:txBody>
      </p:sp>
    </p:spTree>
    <p:extLst>
      <p:ext uri="{BB962C8B-B14F-4D97-AF65-F5344CB8AC3E}">
        <p14:creationId xmlns:p14="http://schemas.microsoft.com/office/powerpoint/2010/main" val="132678819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07C31C-F882-D94C-94E8-DDEB438A82A7}" type="slidenum">
              <a:rPr lang="en-US" smtClean="0"/>
              <a:t>1</a:t>
            </a:fld>
            <a:endParaRPr lang="en-US"/>
          </a:p>
        </p:txBody>
      </p:sp>
    </p:spTree>
    <p:extLst>
      <p:ext uri="{BB962C8B-B14F-4D97-AF65-F5344CB8AC3E}">
        <p14:creationId xmlns:p14="http://schemas.microsoft.com/office/powerpoint/2010/main" val="2462244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51665B-C24A-4702-B522-6A4334602E03}" type="datetimeFigureOut">
              <a:rPr lang="en-US" smtClean="0"/>
              <a:t>6/8/15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extLst>
      <p:ext uri="{BB962C8B-B14F-4D97-AF65-F5344CB8AC3E}">
        <p14:creationId xmlns:p14="http://schemas.microsoft.com/office/powerpoint/2010/main" val="27013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1665B-C24A-4702-B522-6A4334602E03}" type="datetimeFigureOut">
              <a:rPr lang="en-US" smtClean="0"/>
              <a:t>6/8/15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extLst>
      <p:ext uri="{BB962C8B-B14F-4D97-AF65-F5344CB8AC3E}">
        <p14:creationId xmlns:p14="http://schemas.microsoft.com/office/powerpoint/2010/main" val="2580595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1665B-C24A-4702-B522-6A4334602E03}" type="datetimeFigureOut">
              <a:rPr lang="en-US" smtClean="0"/>
              <a:t>6/8/15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extLst>
      <p:ext uri="{BB962C8B-B14F-4D97-AF65-F5344CB8AC3E}">
        <p14:creationId xmlns:p14="http://schemas.microsoft.com/office/powerpoint/2010/main" val="1952445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1665B-C24A-4702-B522-6A4334602E03}" type="datetimeFigureOut">
              <a:rPr lang="en-US" smtClean="0"/>
              <a:t>6/8/15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extLst>
      <p:ext uri="{BB962C8B-B14F-4D97-AF65-F5344CB8AC3E}">
        <p14:creationId xmlns:p14="http://schemas.microsoft.com/office/powerpoint/2010/main" val="2734604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51665B-C24A-4702-B522-6A4334602E03}" type="datetimeFigureOut">
              <a:rPr lang="en-US" smtClean="0"/>
              <a:t>6/8/15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extLst>
      <p:ext uri="{BB962C8B-B14F-4D97-AF65-F5344CB8AC3E}">
        <p14:creationId xmlns:p14="http://schemas.microsoft.com/office/powerpoint/2010/main" val="304043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51665B-C24A-4702-B522-6A4334602E03}" type="datetimeFigureOut">
              <a:rPr lang="en-US" smtClean="0"/>
              <a:t>6/8/15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extLst>
      <p:ext uri="{BB962C8B-B14F-4D97-AF65-F5344CB8AC3E}">
        <p14:creationId xmlns:p14="http://schemas.microsoft.com/office/powerpoint/2010/main" val="2344259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51665B-C24A-4702-B522-6A4334602E03}" type="datetimeFigureOut">
              <a:rPr lang="en-US" smtClean="0"/>
              <a:t>6/8/15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D889E0-CAB2-4699-909D-B9A88D47ACBE}" type="slidenum">
              <a:rPr lang="en-US" smtClean="0"/>
              <a:t>‹#›</a:t>
            </a:fld>
            <a:endParaRPr lang="en-US"/>
          </a:p>
        </p:txBody>
      </p:sp>
    </p:spTree>
    <p:extLst>
      <p:ext uri="{BB962C8B-B14F-4D97-AF65-F5344CB8AC3E}">
        <p14:creationId xmlns:p14="http://schemas.microsoft.com/office/powerpoint/2010/main" val="871313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51665B-C24A-4702-B522-6A4334602E03}" type="datetimeFigureOut">
              <a:rPr lang="en-US" smtClean="0"/>
              <a:t>6/8/15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t>‹#›</a:t>
            </a:fld>
            <a:endParaRPr lang="en-US"/>
          </a:p>
        </p:txBody>
      </p:sp>
    </p:spTree>
    <p:extLst>
      <p:ext uri="{BB962C8B-B14F-4D97-AF65-F5344CB8AC3E}">
        <p14:creationId xmlns:p14="http://schemas.microsoft.com/office/powerpoint/2010/main" val="4191571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1665B-C24A-4702-B522-6A4334602E03}" type="datetimeFigureOut">
              <a:rPr lang="en-US" smtClean="0"/>
              <a:t>6/8/15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D889E0-CAB2-4699-909D-B9A88D47ACBE}" type="slidenum">
              <a:rPr lang="en-US" smtClean="0"/>
              <a:t>‹#›</a:t>
            </a:fld>
            <a:endParaRPr lang="en-US"/>
          </a:p>
        </p:txBody>
      </p:sp>
    </p:spTree>
    <p:extLst>
      <p:ext uri="{BB962C8B-B14F-4D97-AF65-F5344CB8AC3E}">
        <p14:creationId xmlns:p14="http://schemas.microsoft.com/office/powerpoint/2010/main" val="4042062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1665B-C24A-4702-B522-6A4334602E03}" type="datetimeFigureOut">
              <a:rPr lang="en-US" smtClean="0"/>
              <a:t>6/8/15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extLst>
      <p:ext uri="{BB962C8B-B14F-4D97-AF65-F5344CB8AC3E}">
        <p14:creationId xmlns:p14="http://schemas.microsoft.com/office/powerpoint/2010/main" val="244934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1665B-C24A-4702-B522-6A4334602E03}" type="datetimeFigureOut">
              <a:rPr lang="en-US" smtClean="0"/>
              <a:t>6/8/15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extLst>
      <p:ext uri="{BB962C8B-B14F-4D97-AF65-F5344CB8AC3E}">
        <p14:creationId xmlns:p14="http://schemas.microsoft.com/office/powerpoint/2010/main" val="19178884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251665B-C24A-4702-B522-6A4334602E03}" type="datetimeFigureOut">
              <a:rPr lang="en-US" smtClean="0"/>
              <a:t>6/8/15</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FD889E0-CAB2-4699-909D-B9A88D47ACBE}" type="slidenum">
              <a:rPr lang="en-US" smtClean="0"/>
              <a:t>‹#›</a:t>
            </a:fld>
            <a:endParaRPr lang="en-US"/>
          </a:p>
        </p:txBody>
      </p:sp>
    </p:spTree>
    <p:extLst>
      <p:ext uri="{BB962C8B-B14F-4D97-AF65-F5344CB8AC3E}">
        <p14:creationId xmlns:p14="http://schemas.microsoft.com/office/powerpoint/2010/main" val="288955017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03379" y="2066785"/>
            <a:ext cx="4555370" cy="396733"/>
          </a:xfrm>
          <a:prstGeom prst="roundRect">
            <a:avLst/>
          </a:prstGeom>
          <a:solidFill>
            <a:srgbClr val="276C8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90108" y="2096523"/>
            <a:ext cx="5825429" cy="276999"/>
          </a:xfrm>
          <a:prstGeom prst="rect">
            <a:avLst/>
          </a:prstGeom>
          <a:ln>
            <a:noFill/>
          </a:ln>
        </p:spPr>
        <p:txBody>
          <a:bodyPr wrap="square">
            <a:spAutoFit/>
          </a:bodyPr>
          <a:lstStyle/>
          <a:p>
            <a:r>
              <a:rPr lang="en-US" sz="1200" b="1" dirty="0" smtClean="0">
                <a:solidFill>
                  <a:schemeClr val="bg1"/>
                </a:solidFill>
              </a:rPr>
              <a:t>Q: </a:t>
            </a:r>
            <a:r>
              <a:rPr lang="en-US" sz="1200" b="1" dirty="0">
                <a:solidFill>
                  <a:schemeClr val="bg1"/>
                </a:solidFill>
              </a:rPr>
              <a:t>What does it mean to you to be an effective leader?</a:t>
            </a:r>
          </a:p>
        </p:txBody>
      </p:sp>
      <p:sp>
        <p:nvSpPr>
          <p:cNvPr id="8" name="Rectangle 7"/>
          <p:cNvSpPr/>
          <p:nvPr/>
        </p:nvSpPr>
        <p:spPr>
          <a:xfrm>
            <a:off x="103379" y="2500050"/>
            <a:ext cx="4565866" cy="1277273"/>
          </a:xfrm>
          <a:prstGeom prst="rect">
            <a:avLst/>
          </a:prstGeom>
        </p:spPr>
        <p:txBody>
          <a:bodyPr wrap="square">
            <a:spAutoFit/>
          </a:bodyPr>
          <a:lstStyle/>
          <a:p>
            <a:pPr algn="just"/>
            <a:r>
              <a:rPr lang="en-US" sz="1100" dirty="0" smtClean="0"/>
              <a:t>A: Initially</a:t>
            </a:r>
            <a:r>
              <a:rPr lang="en-US" sz="1100" dirty="0"/>
              <a:t>, I never thought about going into a job to be a leader</a:t>
            </a:r>
            <a:r>
              <a:rPr lang="en-US" sz="1100" dirty="0" smtClean="0"/>
              <a:t>. </a:t>
            </a:r>
            <a:r>
              <a:rPr lang="en-US" sz="1100" dirty="0"/>
              <a:t>I started a long time ago, so experience, being successful at what I do, and being aware of your demeanor and how you carry yourself. In my case, I like to be nice to people and build a good reputation.  As a journalist, however, there are a number of instances where I have established a reputation of having stubborn persistence. You have to show you are up for the challenge of taking on a tough assignment. </a:t>
            </a:r>
          </a:p>
        </p:txBody>
      </p:sp>
      <p:pic>
        <p:nvPicPr>
          <p:cNvPr id="9" name="Picture 8"/>
          <p:cNvPicPr/>
          <p:nvPr/>
        </p:nvPicPr>
        <p:blipFill rotWithShape="1">
          <a:blip r:embed="rId3">
            <a:extLst>
              <a:ext uri="{28A0092B-C50C-407E-A947-70E740481C1C}">
                <a14:useLocalDpi xmlns:a14="http://schemas.microsoft.com/office/drawing/2010/main" val="0"/>
              </a:ext>
            </a:extLst>
          </a:blip>
          <a:srcRect b="18844"/>
          <a:stretch/>
        </p:blipFill>
        <p:spPr bwMode="auto">
          <a:xfrm>
            <a:off x="5359400" y="146703"/>
            <a:ext cx="1311557" cy="1732897"/>
          </a:xfrm>
          <a:prstGeom prst="rect">
            <a:avLst/>
          </a:prstGeom>
          <a:ln>
            <a:noFill/>
          </a:ln>
          <a:extLst>
            <a:ext uri="{53640926-AAD7-44d8-BBD7-CCE9431645EC}">
              <a14:shadowObscured xmlns:a14="http://schemas.microsoft.com/office/drawing/2010/main"/>
            </a:ext>
          </a:extLst>
        </p:spPr>
      </p:pic>
      <p:sp>
        <p:nvSpPr>
          <p:cNvPr id="10" name="Rectangle 9"/>
          <p:cNvSpPr/>
          <p:nvPr/>
        </p:nvSpPr>
        <p:spPr>
          <a:xfrm>
            <a:off x="1978250" y="117349"/>
            <a:ext cx="2704758" cy="707886"/>
          </a:xfrm>
          <a:prstGeom prst="rect">
            <a:avLst/>
          </a:prstGeom>
        </p:spPr>
        <p:txBody>
          <a:bodyPr wrap="square">
            <a:spAutoFit/>
          </a:bodyPr>
          <a:lstStyle/>
          <a:p>
            <a:pPr algn="ctr"/>
            <a:r>
              <a:rPr lang="en-US" sz="4000" b="1" dirty="0">
                <a:solidFill>
                  <a:schemeClr val="tx1">
                    <a:lumMod val="75000"/>
                    <a:lumOff val="25000"/>
                  </a:schemeClr>
                </a:solidFill>
              </a:rPr>
              <a:t>BILL </a:t>
            </a:r>
            <a:r>
              <a:rPr lang="en-US" sz="4000" b="1" dirty="0" smtClean="0">
                <a:solidFill>
                  <a:schemeClr val="tx1">
                    <a:lumMod val="75000"/>
                    <a:lumOff val="25000"/>
                  </a:schemeClr>
                </a:solidFill>
              </a:rPr>
              <a:t>KURTIS                                                                                                                  </a:t>
            </a:r>
            <a:endParaRPr lang="en-US" sz="4000" dirty="0">
              <a:solidFill>
                <a:schemeClr val="tx1">
                  <a:lumMod val="75000"/>
                  <a:lumOff val="25000"/>
                </a:schemeClr>
              </a:solidFill>
            </a:endParaRPr>
          </a:p>
        </p:txBody>
      </p:sp>
      <p:sp>
        <p:nvSpPr>
          <p:cNvPr id="11" name="TextBox 10"/>
          <p:cNvSpPr txBox="1"/>
          <p:nvPr/>
        </p:nvSpPr>
        <p:spPr>
          <a:xfrm>
            <a:off x="58019" y="1692897"/>
            <a:ext cx="3390295" cy="400110"/>
          </a:xfrm>
          <a:prstGeom prst="rect">
            <a:avLst/>
          </a:prstGeom>
          <a:noFill/>
        </p:spPr>
        <p:txBody>
          <a:bodyPr wrap="square" rtlCol="0">
            <a:spAutoFit/>
          </a:bodyPr>
          <a:lstStyle/>
          <a:p>
            <a:r>
              <a:rPr lang="en-US" sz="1000" dirty="0"/>
              <a:t>Interview conducted by: Andrew Tonne and Melanie Mills</a:t>
            </a:r>
          </a:p>
          <a:p>
            <a:endParaRPr lang="en-US" sz="1000" dirty="0"/>
          </a:p>
        </p:txBody>
      </p:sp>
      <p:sp>
        <p:nvSpPr>
          <p:cNvPr id="12" name="Rounded Rectangle 11"/>
          <p:cNvSpPr/>
          <p:nvPr/>
        </p:nvSpPr>
        <p:spPr>
          <a:xfrm>
            <a:off x="103379" y="3986063"/>
            <a:ext cx="4565866" cy="396733"/>
          </a:xfrm>
          <a:prstGeom prst="roundRect">
            <a:avLst/>
          </a:prstGeom>
          <a:solidFill>
            <a:schemeClr val="accent4">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112708" y="4017548"/>
            <a:ext cx="3904934" cy="276999"/>
          </a:xfrm>
          <a:prstGeom prst="rect">
            <a:avLst/>
          </a:prstGeom>
        </p:spPr>
        <p:txBody>
          <a:bodyPr wrap="square">
            <a:spAutoFit/>
          </a:bodyPr>
          <a:lstStyle/>
          <a:p>
            <a:r>
              <a:rPr lang="en-US" sz="1200" b="1" dirty="0" smtClean="0">
                <a:solidFill>
                  <a:srgbClr val="FFFFFF"/>
                </a:solidFill>
              </a:rPr>
              <a:t>Q: </a:t>
            </a:r>
            <a:r>
              <a:rPr lang="en-US" sz="1200" b="1" dirty="0">
                <a:solidFill>
                  <a:srgbClr val="FFFFFF"/>
                </a:solidFill>
              </a:rPr>
              <a:t>What does being a leader of character mean to you? </a:t>
            </a:r>
            <a:endParaRPr lang="en-US" sz="1200" dirty="0">
              <a:solidFill>
                <a:srgbClr val="FFFFFF"/>
              </a:solidFill>
            </a:endParaRPr>
          </a:p>
        </p:txBody>
      </p:sp>
      <p:sp>
        <p:nvSpPr>
          <p:cNvPr id="14" name="Rectangle 13"/>
          <p:cNvSpPr/>
          <p:nvPr/>
        </p:nvSpPr>
        <p:spPr>
          <a:xfrm>
            <a:off x="103380" y="4425415"/>
            <a:ext cx="4555368" cy="1107996"/>
          </a:xfrm>
          <a:prstGeom prst="rect">
            <a:avLst/>
          </a:prstGeom>
        </p:spPr>
        <p:txBody>
          <a:bodyPr wrap="square">
            <a:spAutoFit/>
          </a:bodyPr>
          <a:lstStyle/>
          <a:p>
            <a:pPr algn="just"/>
            <a:r>
              <a:rPr lang="en-US" sz="1100" dirty="0" smtClean="0"/>
              <a:t>A: Character </a:t>
            </a:r>
            <a:r>
              <a:rPr lang="en-US" sz="1100" dirty="0"/>
              <a:t>is grace under pressure. </a:t>
            </a:r>
            <a:r>
              <a:rPr lang="en-US" sz="1100" dirty="0" smtClean="0"/>
              <a:t>It’s </a:t>
            </a:r>
            <a:r>
              <a:rPr lang="en-US" sz="1100" dirty="0"/>
              <a:t>staring the dragon in the face, close quarters, down in</a:t>
            </a:r>
            <a:r>
              <a:rPr lang="en-US" sz="1100" b="1" dirty="0"/>
              <a:t> </a:t>
            </a:r>
            <a:r>
              <a:rPr lang="en-US" sz="1100" dirty="0"/>
              <a:t>the</a:t>
            </a:r>
            <a:r>
              <a:rPr lang="en-US" sz="1100" b="1" dirty="0"/>
              <a:t> </a:t>
            </a:r>
            <a:r>
              <a:rPr lang="en-US" sz="1100" dirty="0"/>
              <a:t>trenches, and not losing your cool. Being a leader of character means when the going gets tough, I’ll be yours forever, I will have your back. If you show me you are willing to put in the time and effort to learn and to get better at your job, I will reciprocate that effort to do whatever I can to help you succeed. </a:t>
            </a:r>
          </a:p>
        </p:txBody>
      </p:sp>
      <p:sp>
        <p:nvSpPr>
          <p:cNvPr id="15" name="Rectangle 14"/>
          <p:cNvSpPr/>
          <p:nvPr/>
        </p:nvSpPr>
        <p:spPr>
          <a:xfrm>
            <a:off x="2230111" y="730830"/>
            <a:ext cx="2260620" cy="738664"/>
          </a:xfrm>
          <a:prstGeom prst="rect">
            <a:avLst/>
          </a:prstGeom>
        </p:spPr>
        <p:txBody>
          <a:bodyPr wrap="square">
            <a:spAutoFit/>
          </a:bodyPr>
          <a:lstStyle/>
          <a:p>
            <a:pPr algn="ctr"/>
            <a:r>
              <a:rPr lang="en-US" sz="1400" b="1" dirty="0" smtClean="0">
                <a:solidFill>
                  <a:schemeClr val="tx1">
                    <a:lumMod val="75000"/>
                    <a:lumOff val="25000"/>
                  </a:schemeClr>
                </a:solidFill>
              </a:rPr>
              <a:t>CEO</a:t>
            </a:r>
            <a:endParaRPr lang="en-US" sz="1400" b="1" dirty="0">
              <a:solidFill>
                <a:schemeClr val="tx1">
                  <a:lumMod val="75000"/>
                  <a:lumOff val="25000"/>
                </a:schemeClr>
              </a:solidFill>
            </a:endParaRPr>
          </a:p>
          <a:p>
            <a:pPr algn="ctr"/>
            <a:r>
              <a:rPr lang="en-US" sz="1400" b="1" dirty="0" smtClean="0">
                <a:solidFill>
                  <a:schemeClr val="tx1">
                    <a:lumMod val="75000"/>
                    <a:lumOff val="25000"/>
                  </a:schemeClr>
                </a:solidFill>
              </a:rPr>
              <a:t>Kurtis </a:t>
            </a:r>
            <a:r>
              <a:rPr lang="en-US" sz="1400" b="1" dirty="0">
                <a:solidFill>
                  <a:schemeClr val="tx1">
                    <a:lumMod val="75000"/>
                    <a:lumOff val="25000"/>
                  </a:schemeClr>
                </a:solidFill>
              </a:rPr>
              <a:t>Productions </a:t>
            </a:r>
            <a:r>
              <a:rPr lang="en-US" sz="1400" b="1" dirty="0" smtClean="0">
                <a:solidFill>
                  <a:schemeClr val="tx1">
                    <a:lumMod val="75000"/>
                    <a:lumOff val="25000"/>
                  </a:schemeClr>
                </a:solidFill>
              </a:rPr>
              <a:t>&amp; Tallgrass </a:t>
            </a:r>
            <a:r>
              <a:rPr lang="en-US" sz="1400" b="1" dirty="0">
                <a:solidFill>
                  <a:schemeClr val="tx1">
                    <a:lumMod val="75000"/>
                    <a:lumOff val="25000"/>
                  </a:schemeClr>
                </a:solidFill>
              </a:rPr>
              <a:t>Beef </a:t>
            </a:r>
            <a:r>
              <a:rPr lang="en-US" sz="1400" b="1" dirty="0" smtClean="0">
                <a:solidFill>
                  <a:schemeClr val="tx1">
                    <a:lumMod val="75000"/>
                    <a:lumOff val="25000"/>
                  </a:schemeClr>
                </a:solidFill>
              </a:rPr>
              <a:t>Co.</a:t>
            </a:r>
            <a:endParaRPr lang="en-US" sz="1400" dirty="0">
              <a:solidFill>
                <a:schemeClr val="tx1">
                  <a:lumMod val="75000"/>
                  <a:lumOff val="25000"/>
                </a:schemeClr>
              </a:solidFill>
            </a:endParaRPr>
          </a:p>
        </p:txBody>
      </p:sp>
      <p:pic>
        <p:nvPicPr>
          <p:cNvPr id="16" name="Picture 15" descr="Screen Shot 2015-06-06 at 11.38.37.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9935" y="198019"/>
            <a:ext cx="1162232" cy="712925"/>
          </a:xfrm>
          <a:prstGeom prst="rect">
            <a:avLst/>
          </a:prstGeom>
        </p:spPr>
      </p:pic>
      <p:sp>
        <p:nvSpPr>
          <p:cNvPr id="17" name="Rounded Rectangle 16"/>
          <p:cNvSpPr/>
          <p:nvPr/>
        </p:nvSpPr>
        <p:spPr>
          <a:xfrm>
            <a:off x="103379" y="5767350"/>
            <a:ext cx="4555369" cy="461665"/>
          </a:xfrm>
          <a:prstGeom prst="roundRect">
            <a:avLst/>
          </a:prstGeom>
          <a:solidFill>
            <a:srgbClr val="CD7C3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112707" y="5756855"/>
            <a:ext cx="4556537" cy="461665"/>
          </a:xfrm>
          <a:prstGeom prst="rect">
            <a:avLst/>
          </a:prstGeom>
        </p:spPr>
        <p:txBody>
          <a:bodyPr wrap="square">
            <a:spAutoFit/>
          </a:bodyPr>
          <a:lstStyle/>
          <a:p>
            <a:r>
              <a:rPr lang="en-US" sz="1200" b="1" dirty="0" smtClean="0">
                <a:solidFill>
                  <a:schemeClr val="bg1"/>
                </a:solidFill>
              </a:rPr>
              <a:t>Q: </a:t>
            </a:r>
            <a:r>
              <a:rPr lang="en-US" sz="1200" b="1" dirty="0">
                <a:solidFill>
                  <a:schemeClr val="bg1"/>
                </a:solidFill>
              </a:rPr>
              <a:t>What leadership style do you use? What sort of leader would others say you are? </a:t>
            </a:r>
            <a:endParaRPr lang="en-US" sz="1200" dirty="0">
              <a:solidFill>
                <a:schemeClr val="bg1"/>
              </a:solidFill>
            </a:endParaRPr>
          </a:p>
        </p:txBody>
      </p:sp>
      <p:sp>
        <p:nvSpPr>
          <p:cNvPr id="19" name="Rectangle 18"/>
          <p:cNvSpPr/>
          <p:nvPr/>
        </p:nvSpPr>
        <p:spPr>
          <a:xfrm>
            <a:off x="103380" y="6281490"/>
            <a:ext cx="4544872" cy="769441"/>
          </a:xfrm>
          <a:prstGeom prst="rect">
            <a:avLst/>
          </a:prstGeom>
        </p:spPr>
        <p:txBody>
          <a:bodyPr wrap="square">
            <a:spAutoFit/>
          </a:bodyPr>
          <a:lstStyle/>
          <a:p>
            <a:pPr algn="just"/>
            <a:r>
              <a:rPr lang="en-US" sz="1100" dirty="0" smtClean="0"/>
              <a:t>A: </a:t>
            </a:r>
            <a:r>
              <a:rPr lang="en-US" sz="1100" dirty="0"/>
              <a:t>I like to think I lead by example. For production, I could shoot, edit, I could write well. Laying the bricks of the product you sell, I could do those things. If I lost a crew or money to afford a crew, I could do the work myself. Proving my worth as a leader with action is very important to me. </a:t>
            </a:r>
          </a:p>
        </p:txBody>
      </p:sp>
      <p:sp>
        <p:nvSpPr>
          <p:cNvPr id="20" name="Rounded Rectangle 19"/>
          <p:cNvSpPr/>
          <p:nvPr/>
        </p:nvSpPr>
        <p:spPr>
          <a:xfrm>
            <a:off x="103380" y="7299644"/>
            <a:ext cx="4565866" cy="475240"/>
          </a:xfrm>
          <a:prstGeom prst="roundRect">
            <a:avLst/>
          </a:prstGeom>
          <a:solidFill>
            <a:srgbClr val="276C8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119708" y="7276692"/>
            <a:ext cx="4549536" cy="461665"/>
          </a:xfrm>
          <a:prstGeom prst="rect">
            <a:avLst/>
          </a:prstGeom>
        </p:spPr>
        <p:txBody>
          <a:bodyPr wrap="square">
            <a:spAutoFit/>
          </a:bodyPr>
          <a:lstStyle/>
          <a:p>
            <a:r>
              <a:rPr lang="en-US" sz="1200" b="1" dirty="0" smtClean="0">
                <a:solidFill>
                  <a:srgbClr val="FFFFFF"/>
                </a:solidFill>
              </a:rPr>
              <a:t>Q: </a:t>
            </a:r>
            <a:r>
              <a:rPr lang="en-US" sz="1200" b="1" dirty="0">
                <a:solidFill>
                  <a:srgbClr val="FFFFFF"/>
                </a:solidFill>
              </a:rPr>
              <a:t>What is one characteristic/value that you believe every leader should possess? </a:t>
            </a:r>
            <a:endParaRPr lang="en-US" sz="1200" dirty="0">
              <a:solidFill>
                <a:srgbClr val="FFFFFF"/>
              </a:solidFill>
            </a:endParaRPr>
          </a:p>
        </p:txBody>
      </p:sp>
      <p:sp>
        <p:nvSpPr>
          <p:cNvPr id="22" name="Rectangle 21"/>
          <p:cNvSpPr/>
          <p:nvPr/>
        </p:nvSpPr>
        <p:spPr>
          <a:xfrm>
            <a:off x="112708" y="7837482"/>
            <a:ext cx="4546040" cy="938719"/>
          </a:xfrm>
          <a:prstGeom prst="rect">
            <a:avLst/>
          </a:prstGeom>
        </p:spPr>
        <p:txBody>
          <a:bodyPr wrap="square">
            <a:spAutoFit/>
          </a:bodyPr>
          <a:lstStyle/>
          <a:p>
            <a:pPr algn="just"/>
            <a:r>
              <a:rPr lang="en-US" sz="1100" dirty="0" smtClean="0"/>
              <a:t>A: </a:t>
            </a:r>
            <a:r>
              <a:rPr lang="en-US" sz="1100" dirty="0"/>
              <a:t>Remaining </a:t>
            </a:r>
            <a:r>
              <a:rPr lang="en-US" sz="1100" dirty="0" smtClean="0"/>
              <a:t>calm </a:t>
            </a:r>
            <a:r>
              <a:rPr lang="en-US" sz="1100" dirty="0"/>
              <a:t>because you don’t want to create your own problems that you then have to solve. There are going to be crises in every business almost every day. If you remain calm, you can solve the problem at hand better if you are able to think clearly. If you allow your emotions to boil up, then </a:t>
            </a:r>
            <a:r>
              <a:rPr lang="en-US" sz="1100" dirty="0" smtClean="0"/>
              <a:t>you’re </a:t>
            </a:r>
            <a:r>
              <a:rPr lang="en-US" sz="1100" dirty="0"/>
              <a:t>going to be heading down the wrong road. </a:t>
            </a:r>
          </a:p>
        </p:txBody>
      </p:sp>
      <p:sp>
        <p:nvSpPr>
          <p:cNvPr id="23" name="TextBox 22"/>
          <p:cNvSpPr txBox="1"/>
          <p:nvPr/>
        </p:nvSpPr>
        <p:spPr>
          <a:xfrm>
            <a:off x="4873620" y="2130543"/>
            <a:ext cx="1717957" cy="307777"/>
          </a:xfrm>
          <a:prstGeom prst="rect">
            <a:avLst/>
          </a:prstGeom>
          <a:noFill/>
        </p:spPr>
        <p:txBody>
          <a:bodyPr wrap="square" rtlCol="0">
            <a:spAutoFit/>
          </a:bodyPr>
          <a:lstStyle/>
          <a:p>
            <a:r>
              <a:rPr lang="en-US" sz="1400" b="1" dirty="0" smtClean="0">
                <a:solidFill>
                  <a:srgbClr val="276C80"/>
                </a:solidFill>
              </a:rPr>
              <a:t>FAST FACTS:</a:t>
            </a:r>
            <a:endParaRPr lang="en-US" sz="1400" b="1" dirty="0">
              <a:solidFill>
                <a:srgbClr val="276C80"/>
              </a:solidFill>
            </a:endParaRPr>
          </a:p>
        </p:txBody>
      </p:sp>
      <p:cxnSp>
        <p:nvCxnSpPr>
          <p:cNvPr id="28" name="Straight Connector 27"/>
          <p:cNvCxnSpPr/>
          <p:nvPr/>
        </p:nvCxnSpPr>
        <p:spPr>
          <a:xfrm>
            <a:off x="4941660" y="2477370"/>
            <a:ext cx="1774657" cy="0"/>
          </a:xfrm>
          <a:prstGeom prst="line">
            <a:avLst/>
          </a:prstGeom>
          <a:ln w="38100" cmpd="sng">
            <a:solidFill>
              <a:srgbClr val="276C8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4941660" y="2080642"/>
            <a:ext cx="1774657" cy="0"/>
          </a:xfrm>
          <a:prstGeom prst="line">
            <a:avLst/>
          </a:prstGeom>
          <a:ln w="38100" cmpd="sng">
            <a:solidFill>
              <a:srgbClr val="276C80"/>
            </a:solidFill>
          </a:ln>
        </p:spPr>
        <p:style>
          <a:lnRef idx="2">
            <a:schemeClr val="accent1"/>
          </a:lnRef>
          <a:fillRef idx="0">
            <a:schemeClr val="accent1"/>
          </a:fillRef>
          <a:effectRef idx="1">
            <a:schemeClr val="accent1"/>
          </a:effectRef>
          <a:fontRef idx="minor">
            <a:schemeClr val="tx1"/>
          </a:fontRef>
        </p:style>
      </p:cxnSp>
      <p:sp>
        <p:nvSpPr>
          <p:cNvPr id="32" name="Rectangle 31"/>
          <p:cNvSpPr/>
          <p:nvPr/>
        </p:nvSpPr>
        <p:spPr>
          <a:xfrm>
            <a:off x="4873620" y="2680695"/>
            <a:ext cx="1944757" cy="6186306"/>
          </a:xfrm>
          <a:prstGeom prst="rect">
            <a:avLst/>
          </a:prstGeom>
        </p:spPr>
        <p:txBody>
          <a:bodyPr wrap="square">
            <a:spAutoFit/>
          </a:bodyPr>
          <a:lstStyle/>
          <a:p>
            <a:pPr algn="just"/>
            <a:r>
              <a:rPr lang="en-US" sz="900" b="1" dirty="0"/>
              <a:t>Current position and Company:</a:t>
            </a:r>
            <a:endParaRPr lang="en-US" sz="900" dirty="0"/>
          </a:p>
          <a:p>
            <a:pPr algn="just"/>
            <a:r>
              <a:rPr lang="en-US" sz="900" dirty="0" smtClean="0"/>
              <a:t>Owner of:</a:t>
            </a:r>
            <a:endParaRPr lang="en-US" sz="900" dirty="0"/>
          </a:p>
          <a:p>
            <a:pPr algn="just"/>
            <a:r>
              <a:rPr lang="en-US" sz="900" dirty="0"/>
              <a:t>Kurtis Productions and Tallgrass Beef Company. </a:t>
            </a:r>
          </a:p>
          <a:p>
            <a:pPr algn="just"/>
            <a:r>
              <a:rPr lang="en-US" sz="900" dirty="0"/>
              <a:t> </a:t>
            </a:r>
          </a:p>
          <a:p>
            <a:pPr algn="just"/>
            <a:r>
              <a:rPr lang="en-US" sz="900" b="1" dirty="0"/>
              <a:t>Number of employees at Kurtis Productions:</a:t>
            </a:r>
            <a:endParaRPr lang="en-US" sz="900" dirty="0"/>
          </a:p>
          <a:p>
            <a:pPr algn="just"/>
            <a:r>
              <a:rPr lang="en-US" sz="900" dirty="0" smtClean="0"/>
              <a:t>35 </a:t>
            </a:r>
            <a:r>
              <a:rPr lang="en-US" sz="900" dirty="0"/>
              <a:t>employees based in Chicago, Illinois.</a:t>
            </a:r>
          </a:p>
          <a:p>
            <a:pPr algn="just"/>
            <a:r>
              <a:rPr lang="en-US" sz="900" b="1" dirty="0"/>
              <a:t>Number of employees at Tallgrass Beef </a:t>
            </a:r>
            <a:r>
              <a:rPr lang="en-US" sz="900" b="1" dirty="0" smtClean="0"/>
              <a:t>Co.</a:t>
            </a:r>
            <a:r>
              <a:rPr lang="en-US" sz="900" dirty="0" smtClean="0"/>
              <a:t>:</a:t>
            </a:r>
            <a:endParaRPr lang="en-US" sz="900" dirty="0"/>
          </a:p>
          <a:p>
            <a:pPr algn="just"/>
            <a:r>
              <a:rPr lang="en-US" sz="900" dirty="0" smtClean="0"/>
              <a:t>74 </a:t>
            </a:r>
            <a:r>
              <a:rPr lang="en-US" sz="900" dirty="0"/>
              <a:t>employees based in Sedan, Kansas. </a:t>
            </a:r>
          </a:p>
          <a:p>
            <a:pPr algn="just"/>
            <a:r>
              <a:rPr lang="en-US" sz="900" dirty="0"/>
              <a:t> </a:t>
            </a:r>
          </a:p>
          <a:p>
            <a:pPr algn="just"/>
            <a:r>
              <a:rPr lang="en-US" sz="900" b="1" dirty="0"/>
              <a:t>First Job:</a:t>
            </a:r>
            <a:endParaRPr lang="en-US" sz="900" dirty="0"/>
          </a:p>
          <a:p>
            <a:pPr algn="just"/>
            <a:r>
              <a:rPr lang="en-US" sz="900" dirty="0" smtClean="0"/>
              <a:t>At the age of 16, he </a:t>
            </a:r>
            <a:r>
              <a:rPr lang="en-US" sz="900" dirty="0"/>
              <a:t>worked as an announcer for KIND-AM, radio station in Indepence, Kansas. </a:t>
            </a:r>
          </a:p>
          <a:p>
            <a:pPr algn="just"/>
            <a:r>
              <a:rPr lang="en-US" sz="900" b="1" dirty="0"/>
              <a:t> </a:t>
            </a:r>
            <a:endParaRPr lang="en-US" sz="900" dirty="0"/>
          </a:p>
          <a:p>
            <a:pPr algn="just"/>
            <a:r>
              <a:rPr lang="en-US" sz="900" b="1" dirty="0"/>
              <a:t>How it all started:</a:t>
            </a:r>
            <a:endParaRPr lang="en-US" sz="900" dirty="0"/>
          </a:p>
          <a:p>
            <a:pPr algn="just"/>
            <a:r>
              <a:rPr lang="en-US" sz="900" dirty="0"/>
              <a:t>During the broadcast of the 1966 Topeka, Kansas tornado, “For God’s sake take cover” were the first words that Bill said on air with WIBW-TV. </a:t>
            </a:r>
          </a:p>
          <a:p>
            <a:pPr algn="just"/>
            <a:r>
              <a:rPr lang="en-US" sz="900" dirty="0"/>
              <a:t> </a:t>
            </a:r>
          </a:p>
          <a:p>
            <a:pPr algn="just"/>
            <a:r>
              <a:rPr lang="en-US" sz="900" b="1" dirty="0"/>
              <a:t>Major awards:</a:t>
            </a:r>
            <a:endParaRPr lang="en-US" sz="900" dirty="0"/>
          </a:p>
          <a:p>
            <a:pPr algn="just"/>
            <a:r>
              <a:rPr lang="en-US" sz="900" dirty="0"/>
              <a:t>Bill is the recipient of numerous humanitarian, journalism and broadcasting </a:t>
            </a:r>
            <a:r>
              <a:rPr lang="en-US" sz="900" dirty="0" smtClean="0"/>
              <a:t>awards including </a:t>
            </a:r>
            <a:r>
              <a:rPr lang="en-US" sz="900" dirty="0"/>
              <a:t>Emmy’s, </a:t>
            </a:r>
            <a:r>
              <a:rPr lang="en-US" sz="900" dirty="0" err="1"/>
              <a:t>CableACE</a:t>
            </a:r>
            <a:r>
              <a:rPr lang="en-US" sz="900" dirty="0"/>
              <a:t> Awards, and The Third Good Marshall award for his Investigative Reports installment on the death penalty.  </a:t>
            </a:r>
            <a:endParaRPr lang="en-US" sz="900" dirty="0" smtClean="0"/>
          </a:p>
          <a:p>
            <a:pPr algn="just"/>
            <a:endParaRPr lang="en-US" sz="900" dirty="0"/>
          </a:p>
          <a:p>
            <a:pPr algn="just"/>
            <a:r>
              <a:rPr lang="en-US" sz="900" b="1" dirty="0"/>
              <a:t>Most admired </a:t>
            </a:r>
            <a:r>
              <a:rPr lang="en-US" sz="900" b="1" dirty="0" smtClean="0"/>
              <a:t>leader:</a:t>
            </a:r>
            <a:endParaRPr lang="en-US" sz="900" dirty="0"/>
          </a:p>
          <a:p>
            <a:pPr algn="just"/>
            <a:r>
              <a:rPr lang="en-US" sz="900" dirty="0"/>
              <a:t>Walter </a:t>
            </a:r>
            <a:r>
              <a:rPr lang="en-US" sz="900" dirty="0" smtClean="0"/>
              <a:t>Cronkite</a:t>
            </a:r>
            <a:r>
              <a:rPr lang="en-US" sz="900" dirty="0"/>
              <a:t> </a:t>
            </a:r>
            <a:r>
              <a:rPr lang="en-US" sz="900" dirty="0" smtClean="0"/>
              <a:t>(national </a:t>
            </a:r>
            <a:r>
              <a:rPr lang="en-US" sz="900" dirty="0"/>
              <a:t>anchorman for CBS </a:t>
            </a:r>
            <a:r>
              <a:rPr lang="en-US" sz="900" dirty="0" smtClean="0"/>
              <a:t>news) </a:t>
            </a:r>
            <a:r>
              <a:rPr lang="en-US" sz="900" dirty="0"/>
              <a:t>He </a:t>
            </a:r>
            <a:r>
              <a:rPr lang="en-US" sz="900" dirty="0" smtClean="0"/>
              <a:t>taught Bill a very </a:t>
            </a:r>
            <a:r>
              <a:rPr lang="en-US" sz="900" dirty="0"/>
              <a:t>valuable lesson: Never apologize twice for a mistake that you make. Once, anybody can make a mistake, but </a:t>
            </a:r>
            <a:r>
              <a:rPr lang="en-US" sz="900" dirty="0" smtClean="0"/>
              <a:t>don’t </a:t>
            </a:r>
            <a:r>
              <a:rPr lang="en-US" sz="900" dirty="0"/>
              <a:t>ever make the second mistake. That was an element of discipline and Bill never made that second mistake. </a:t>
            </a:r>
          </a:p>
        </p:txBody>
      </p:sp>
    </p:spTree>
    <p:extLst>
      <p:ext uri="{BB962C8B-B14F-4D97-AF65-F5344CB8AC3E}">
        <p14:creationId xmlns:p14="http://schemas.microsoft.com/office/powerpoint/2010/main" val="292548811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ounded Rectangle 26"/>
          <p:cNvSpPr/>
          <p:nvPr/>
        </p:nvSpPr>
        <p:spPr>
          <a:xfrm>
            <a:off x="134359" y="680997"/>
            <a:ext cx="6636096" cy="329379"/>
          </a:xfrm>
          <a:prstGeom prst="roundRect">
            <a:avLst/>
          </a:prstGeom>
          <a:solidFill>
            <a:srgbClr val="276C8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Screen Shot 2015-06-06 at 11.38.37.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935" y="121046"/>
            <a:ext cx="764500" cy="468952"/>
          </a:xfrm>
          <a:prstGeom prst="rect">
            <a:avLst/>
          </a:prstGeom>
        </p:spPr>
      </p:pic>
      <p:sp>
        <p:nvSpPr>
          <p:cNvPr id="6" name="Rectangle 5"/>
          <p:cNvSpPr/>
          <p:nvPr/>
        </p:nvSpPr>
        <p:spPr>
          <a:xfrm>
            <a:off x="124092" y="1046880"/>
            <a:ext cx="6636097" cy="1277273"/>
          </a:xfrm>
          <a:prstGeom prst="rect">
            <a:avLst/>
          </a:prstGeom>
        </p:spPr>
        <p:txBody>
          <a:bodyPr wrap="square">
            <a:spAutoFit/>
          </a:bodyPr>
          <a:lstStyle/>
          <a:p>
            <a:pPr algn="just"/>
            <a:r>
              <a:rPr lang="en-US" sz="1100" dirty="0" smtClean="0"/>
              <a:t>A: </a:t>
            </a:r>
            <a:r>
              <a:rPr lang="en-US" sz="1100" dirty="0"/>
              <a:t>I will answer this question by </a:t>
            </a:r>
            <a:r>
              <a:rPr lang="en-US" sz="1100" dirty="0" smtClean="0"/>
              <a:t>mentioning </a:t>
            </a:r>
            <a:r>
              <a:rPr lang="en-US" sz="1100" dirty="0"/>
              <a:t>three important behaviors that you should keep in mind when working in a corporation: </a:t>
            </a:r>
          </a:p>
          <a:p>
            <a:pPr lvl="0" algn="just"/>
            <a:r>
              <a:rPr lang="en-US" sz="1100" dirty="0" smtClean="0"/>
              <a:t>        1. Keep </a:t>
            </a:r>
            <a:r>
              <a:rPr lang="en-US" sz="1100" dirty="0"/>
              <a:t>you mouth shut, you have no business engaging in rumors. </a:t>
            </a:r>
          </a:p>
          <a:p>
            <a:pPr lvl="0" algn="just"/>
            <a:r>
              <a:rPr lang="en-US" sz="1100" dirty="0" smtClean="0"/>
              <a:t>        2. Do </a:t>
            </a:r>
            <a:r>
              <a:rPr lang="en-US" sz="1100" dirty="0"/>
              <a:t>not speak against your boss, it will come back to get </a:t>
            </a:r>
            <a:r>
              <a:rPr lang="en-US" sz="1100" dirty="0" smtClean="0"/>
              <a:t>you.</a:t>
            </a:r>
            <a:endParaRPr lang="en-US" sz="1100" dirty="0"/>
          </a:p>
          <a:p>
            <a:pPr lvl="0" algn="just"/>
            <a:r>
              <a:rPr lang="en-US" sz="1100" dirty="0" smtClean="0"/>
              <a:t>        3. Do not use your knowledge inside to try and enhance your own position.</a:t>
            </a:r>
          </a:p>
          <a:p>
            <a:pPr algn="just"/>
            <a:r>
              <a:rPr lang="en-US" sz="1100" dirty="0" smtClean="0"/>
              <a:t>I </a:t>
            </a:r>
            <a:r>
              <a:rPr lang="en-US" sz="1100" dirty="0"/>
              <a:t>have made some mistakes along those lines. Everybody wants loyalty and to be able to trust somebody. If they think that </a:t>
            </a:r>
            <a:r>
              <a:rPr lang="en-US" sz="1100" dirty="0" smtClean="0"/>
              <a:t>you’re </a:t>
            </a:r>
            <a:r>
              <a:rPr lang="en-US" sz="1100" dirty="0"/>
              <a:t>on the other side then that trust is broken and you will pay the price.</a:t>
            </a:r>
          </a:p>
        </p:txBody>
      </p:sp>
      <p:sp>
        <p:nvSpPr>
          <p:cNvPr id="7" name="Rounded Rectangle 6"/>
          <p:cNvSpPr/>
          <p:nvPr/>
        </p:nvSpPr>
        <p:spPr>
          <a:xfrm>
            <a:off x="124093" y="2438586"/>
            <a:ext cx="6636096" cy="436115"/>
          </a:xfrm>
          <a:prstGeom prst="roundRect">
            <a:avLst/>
          </a:prstGeom>
          <a:solidFill>
            <a:schemeClr val="accent4">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45208" y="2432866"/>
            <a:ext cx="6446437" cy="430887"/>
          </a:xfrm>
          <a:prstGeom prst="rect">
            <a:avLst/>
          </a:prstGeom>
        </p:spPr>
        <p:txBody>
          <a:bodyPr wrap="square">
            <a:spAutoFit/>
          </a:bodyPr>
          <a:lstStyle/>
          <a:p>
            <a:r>
              <a:rPr lang="en-US" sz="1100" b="1" dirty="0" smtClean="0">
                <a:solidFill>
                  <a:srgbClr val="FFFFFF"/>
                </a:solidFill>
              </a:rPr>
              <a:t>Q: </a:t>
            </a:r>
            <a:r>
              <a:rPr lang="en-US" sz="1100" b="1" dirty="0">
                <a:solidFill>
                  <a:srgbClr val="FFFFFF"/>
                </a:solidFill>
              </a:rPr>
              <a:t>What do you think has been the biggest challenge for you as a </a:t>
            </a:r>
            <a:r>
              <a:rPr lang="en-US" sz="1100" b="1" dirty="0" smtClean="0">
                <a:solidFill>
                  <a:srgbClr val="FFFFFF"/>
                </a:solidFill>
              </a:rPr>
              <a:t>leader? </a:t>
            </a:r>
            <a:r>
              <a:rPr lang="en-US" sz="1100" b="1" dirty="0">
                <a:solidFill>
                  <a:srgbClr val="FFFFFF"/>
                </a:solidFill>
              </a:rPr>
              <a:t>W</a:t>
            </a:r>
            <a:r>
              <a:rPr lang="en-US" sz="1100" b="1" dirty="0" smtClean="0">
                <a:solidFill>
                  <a:srgbClr val="FFFFFF"/>
                </a:solidFill>
              </a:rPr>
              <a:t>hat </a:t>
            </a:r>
            <a:r>
              <a:rPr lang="en-US" sz="1100" b="1" dirty="0">
                <a:solidFill>
                  <a:srgbClr val="FFFFFF"/>
                </a:solidFill>
              </a:rPr>
              <a:t>challenges do you think </a:t>
            </a:r>
            <a:r>
              <a:rPr lang="en-US" sz="1100" b="1" dirty="0" smtClean="0">
                <a:solidFill>
                  <a:srgbClr val="FFFFFF"/>
                </a:solidFill>
              </a:rPr>
              <a:t>leaders </a:t>
            </a:r>
            <a:r>
              <a:rPr lang="en-US" sz="1100" b="1" dirty="0">
                <a:solidFill>
                  <a:srgbClr val="FFFFFF"/>
                </a:solidFill>
              </a:rPr>
              <a:t>face today?</a:t>
            </a:r>
            <a:endParaRPr lang="en-US" sz="1100" dirty="0">
              <a:solidFill>
                <a:srgbClr val="FFFFFF"/>
              </a:solidFill>
            </a:endParaRPr>
          </a:p>
        </p:txBody>
      </p:sp>
      <p:sp>
        <p:nvSpPr>
          <p:cNvPr id="9" name="Rectangle 8"/>
          <p:cNvSpPr/>
          <p:nvPr/>
        </p:nvSpPr>
        <p:spPr>
          <a:xfrm>
            <a:off x="124091" y="2891997"/>
            <a:ext cx="6636097" cy="938719"/>
          </a:xfrm>
          <a:prstGeom prst="rect">
            <a:avLst/>
          </a:prstGeom>
        </p:spPr>
        <p:txBody>
          <a:bodyPr wrap="square">
            <a:spAutoFit/>
          </a:bodyPr>
          <a:lstStyle/>
          <a:p>
            <a:pPr algn="just"/>
            <a:r>
              <a:rPr lang="en-US" sz="1100" dirty="0" smtClean="0"/>
              <a:t>A: </a:t>
            </a:r>
            <a:r>
              <a:rPr lang="en-US" sz="1100" dirty="0"/>
              <a:t>The biggest challenge has always been being able to raise money to create a certain quality or standard of product. What do you do when you face the reality of not having the money to always maintain that standard of quality? Do you go out and get a loan? Or do you diminish the quality? That is the constant challenge that leaders face. You want to find people that have the same commitment and passion as you, the person who created the </a:t>
            </a:r>
            <a:r>
              <a:rPr lang="en-US" sz="1100" dirty="0" smtClean="0"/>
              <a:t>product, </a:t>
            </a:r>
            <a:r>
              <a:rPr lang="en-US" sz="1100" dirty="0"/>
              <a:t>and are as dedicated as you are. </a:t>
            </a:r>
          </a:p>
        </p:txBody>
      </p:sp>
      <p:sp>
        <p:nvSpPr>
          <p:cNvPr id="10" name="Rounded Rectangle 9"/>
          <p:cNvSpPr/>
          <p:nvPr/>
        </p:nvSpPr>
        <p:spPr>
          <a:xfrm>
            <a:off x="124091" y="3931090"/>
            <a:ext cx="6636097" cy="341835"/>
          </a:xfrm>
          <a:prstGeom prst="roundRect">
            <a:avLst/>
          </a:prstGeom>
          <a:solidFill>
            <a:srgbClr val="CD7C3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149796" y="3956575"/>
            <a:ext cx="4471404" cy="261610"/>
          </a:xfrm>
          <a:prstGeom prst="rect">
            <a:avLst/>
          </a:prstGeom>
        </p:spPr>
        <p:txBody>
          <a:bodyPr wrap="square">
            <a:spAutoFit/>
          </a:bodyPr>
          <a:lstStyle/>
          <a:p>
            <a:r>
              <a:rPr lang="en-US" sz="1100" b="1" dirty="0" smtClean="0">
                <a:solidFill>
                  <a:srgbClr val="FFFFFF"/>
                </a:solidFill>
              </a:rPr>
              <a:t>Q: </a:t>
            </a:r>
            <a:r>
              <a:rPr lang="en-US" sz="1100" b="1" dirty="0">
                <a:solidFill>
                  <a:srgbClr val="FFFFFF"/>
                </a:solidFill>
              </a:rPr>
              <a:t>How do you measure success as a leader?</a:t>
            </a:r>
            <a:endParaRPr lang="en-US" sz="1100" dirty="0">
              <a:solidFill>
                <a:srgbClr val="FFFFFF"/>
              </a:solidFill>
            </a:endParaRPr>
          </a:p>
        </p:txBody>
      </p:sp>
      <p:sp>
        <p:nvSpPr>
          <p:cNvPr id="12" name="Rectangle 11"/>
          <p:cNvSpPr/>
          <p:nvPr/>
        </p:nvSpPr>
        <p:spPr>
          <a:xfrm>
            <a:off x="124091" y="4309531"/>
            <a:ext cx="6636097" cy="938719"/>
          </a:xfrm>
          <a:prstGeom prst="rect">
            <a:avLst/>
          </a:prstGeom>
        </p:spPr>
        <p:txBody>
          <a:bodyPr wrap="square">
            <a:spAutoFit/>
          </a:bodyPr>
          <a:lstStyle/>
          <a:p>
            <a:pPr algn="just"/>
            <a:r>
              <a:rPr lang="en-US" sz="1100" dirty="0" smtClean="0"/>
              <a:t>A: </a:t>
            </a:r>
            <a:r>
              <a:rPr lang="en-US" sz="1100" dirty="0"/>
              <a:t>Ultimately you just have to measure success by staying in business and being able to sustain what you are </a:t>
            </a:r>
            <a:r>
              <a:rPr lang="en-US" sz="1100" dirty="0" smtClean="0"/>
              <a:t>doing. We </a:t>
            </a:r>
            <a:r>
              <a:rPr lang="en-US" sz="1100" dirty="0"/>
              <a:t>make investments for different reasons: some we make for money, and some we invest knowing that </a:t>
            </a:r>
            <a:r>
              <a:rPr lang="en-US" sz="1100" dirty="0" smtClean="0"/>
              <a:t>we’re </a:t>
            </a:r>
            <a:r>
              <a:rPr lang="en-US" sz="1100" dirty="0"/>
              <a:t>not going to get any money </a:t>
            </a:r>
            <a:r>
              <a:rPr lang="en-US" sz="1100" dirty="0" smtClean="0"/>
              <a:t>back. </a:t>
            </a:r>
            <a:r>
              <a:rPr lang="en-US" sz="1100" dirty="0"/>
              <a:t>B</a:t>
            </a:r>
            <a:r>
              <a:rPr lang="en-US" sz="1100" dirty="0" smtClean="0"/>
              <a:t>ut </a:t>
            </a:r>
            <a:r>
              <a:rPr lang="en-US" sz="1100" dirty="0"/>
              <a:t>we do it because </a:t>
            </a:r>
            <a:r>
              <a:rPr lang="en-US" sz="1100" dirty="0" smtClean="0"/>
              <a:t>it’s </a:t>
            </a:r>
            <a:r>
              <a:rPr lang="en-US" sz="1100" dirty="0"/>
              <a:t>the right thing to do, and we want to play a role at generating change that we feel is needed. </a:t>
            </a:r>
          </a:p>
          <a:p>
            <a:pPr algn="just"/>
            <a:r>
              <a:rPr lang="en-US" sz="1100" dirty="0" smtClean="0"/>
              <a:t>. </a:t>
            </a:r>
            <a:endParaRPr lang="en-US" sz="1100" dirty="0"/>
          </a:p>
        </p:txBody>
      </p:sp>
      <p:sp>
        <p:nvSpPr>
          <p:cNvPr id="13" name="Rounded Rectangle 12"/>
          <p:cNvSpPr/>
          <p:nvPr/>
        </p:nvSpPr>
        <p:spPr>
          <a:xfrm>
            <a:off x="124092" y="5212060"/>
            <a:ext cx="6636096" cy="329379"/>
          </a:xfrm>
          <a:prstGeom prst="roundRect">
            <a:avLst/>
          </a:prstGeom>
          <a:solidFill>
            <a:srgbClr val="276C8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34359" y="5236037"/>
            <a:ext cx="4460911" cy="261610"/>
          </a:xfrm>
          <a:prstGeom prst="rect">
            <a:avLst/>
          </a:prstGeom>
        </p:spPr>
        <p:txBody>
          <a:bodyPr wrap="square">
            <a:spAutoFit/>
          </a:bodyPr>
          <a:lstStyle/>
          <a:p>
            <a:r>
              <a:rPr lang="en-US" sz="1100" b="1" dirty="0" smtClean="0">
                <a:solidFill>
                  <a:srgbClr val="FFFFFF"/>
                </a:solidFill>
              </a:rPr>
              <a:t>Q: What </a:t>
            </a:r>
            <a:r>
              <a:rPr lang="en-US" sz="1100" b="1" dirty="0">
                <a:solidFill>
                  <a:srgbClr val="FFFFFF"/>
                </a:solidFill>
              </a:rPr>
              <a:t>is </a:t>
            </a:r>
            <a:r>
              <a:rPr lang="en-US" sz="1100" b="1" dirty="0" smtClean="0">
                <a:solidFill>
                  <a:srgbClr val="FFFFFF"/>
                </a:solidFill>
              </a:rPr>
              <a:t>the best </a:t>
            </a:r>
            <a:r>
              <a:rPr lang="en-US" sz="1100" b="1" dirty="0">
                <a:solidFill>
                  <a:srgbClr val="FFFFFF"/>
                </a:solidFill>
              </a:rPr>
              <a:t>piece of leadership advice you have ever received?</a:t>
            </a:r>
            <a:endParaRPr lang="en-US" sz="1100" dirty="0">
              <a:solidFill>
                <a:srgbClr val="FFFFFF"/>
              </a:solidFill>
            </a:endParaRPr>
          </a:p>
        </p:txBody>
      </p:sp>
      <p:sp>
        <p:nvSpPr>
          <p:cNvPr id="15" name="Rectangle 14"/>
          <p:cNvSpPr/>
          <p:nvPr/>
        </p:nvSpPr>
        <p:spPr>
          <a:xfrm>
            <a:off x="124091" y="5580706"/>
            <a:ext cx="6636098" cy="769441"/>
          </a:xfrm>
          <a:prstGeom prst="rect">
            <a:avLst/>
          </a:prstGeom>
        </p:spPr>
        <p:txBody>
          <a:bodyPr wrap="square">
            <a:spAutoFit/>
          </a:bodyPr>
          <a:lstStyle/>
          <a:p>
            <a:pPr algn="just"/>
            <a:r>
              <a:rPr lang="en-US" sz="1100" dirty="0" smtClean="0"/>
              <a:t>A: </a:t>
            </a:r>
            <a:r>
              <a:rPr lang="en-US" sz="1100" dirty="0"/>
              <a:t>It goes back to high school, I was somewhat of an athlete and I ran track although not very well. As I was striving someone told me: </a:t>
            </a:r>
            <a:r>
              <a:rPr lang="en-US" sz="1100" i="1" dirty="0"/>
              <a:t>always finish the race</a:t>
            </a:r>
            <a:r>
              <a:rPr lang="en-US" sz="1100" dirty="0"/>
              <a:t>. You can fall down but you better get up and finish. As a metaphor for your life, you can apply it pretty easily and it means: don’t give up, continue striving, because you never know when the other guy is going to fall, and you can wind up first. </a:t>
            </a:r>
          </a:p>
        </p:txBody>
      </p:sp>
      <p:sp>
        <p:nvSpPr>
          <p:cNvPr id="16" name="Rectangle 15"/>
          <p:cNvSpPr/>
          <p:nvPr/>
        </p:nvSpPr>
        <p:spPr>
          <a:xfrm>
            <a:off x="138796" y="694026"/>
            <a:ext cx="6243702" cy="261610"/>
          </a:xfrm>
          <a:prstGeom prst="rect">
            <a:avLst/>
          </a:prstGeom>
        </p:spPr>
        <p:txBody>
          <a:bodyPr wrap="square">
            <a:spAutoFit/>
          </a:bodyPr>
          <a:lstStyle/>
          <a:p>
            <a:r>
              <a:rPr lang="en-US" sz="1100" b="1" dirty="0" smtClean="0">
                <a:solidFill>
                  <a:srgbClr val="FFFFFF"/>
                </a:solidFill>
              </a:rPr>
              <a:t>Q: </a:t>
            </a:r>
            <a:r>
              <a:rPr lang="en-US" sz="1100" b="1" dirty="0">
                <a:solidFill>
                  <a:srgbClr val="FFFFFF"/>
                </a:solidFill>
              </a:rPr>
              <a:t>What is the greatest mistake that you have made as a leader and what have you learned from it?</a:t>
            </a:r>
            <a:endParaRPr lang="en-US" sz="1100" dirty="0">
              <a:solidFill>
                <a:srgbClr val="FFFFFF"/>
              </a:solidFill>
            </a:endParaRPr>
          </a:p>
        </p:txBody>
      </p:sp>
      <p:sp>
        <p:nvSpPr>
          <p:cNvPr id="20" name="Rectangle 19"/>
          <p:cNvSpPr/>
          <p:nvPr/>
        </p:nvSpPr>
        <p:spPr>
          <a:xfrm>
            <a:off x="124091" y="6904411"/>
            <a:ext cx="6636098" cy="769441"/>
          </a:xfrm>
          <a:prstGeom prst="rect">
            <a:avLst/>
          </a:prstGeom>
        </p:spPr>
        <p:txBody>
          <a:bodyPr wrap="square">
            <a:spAutoFit/>
          </a:bodyPr>
          <a:lstStyle/>
          <a:p>
            <a:pPr algn="just"/>
            <a:r>
              <a:rPr lang="en-US" sz="1100" dirty="0"/>
              <a:t>A: T</a:t>
            </a:r>
            <a:r>
              <a:rPr lang="en-US" sz="1100" dirty="0" smtClean="0"/>
              <a:t>ry </a:t>
            </a:r>
            <a:r>
              <a:rPr lang="en-US" sz="1100" dirty="0"/>
              <a:t>and get experience that relates to your career path. Do everything you can to get and </a:t>
            </a:r>
            <a:r>
              <a:rPr lang="en-US" sz="1100" dirty="0" smtClean="0"/>
              <a:t>involved. </a:t>
            </a:r>
            <a:r>
              <a:rPr lang="en-US" sz="1100" dirty="0"/>
              <a:t>P</a:t>
            </a:r>
            <a:r>
              <a:rPr lang="en-US" sz="1100" dirty="0" smtClean="0"/>
              <a:t>lay </a:t>
            </a:r>
            <a:r>
              <a:rPr lang="en-US" sz="1100" dirty="0"/>
              <a:t>smart, ask questions, you be the one </a:t>
            </a:r>
            <a:r>
              <a:rPr lang="en-US" sz="1100" dirty="0" smtClean="0"/>
              <a:t>that’s </a:t>
            </a:r>
            <a:r>
              <a:rPr lang="en-US" sz="1100" dirty="0"/>
              <a:t>driving your life. If you just appreciate the fact that every day is a blank slate and </a:t>
            </a:r>
            <a:r>
              <a:rPr lang="en-US" sz="1100" dirty="0" smtClean="0"/>
              <a:t>at </a:t>
            </a:r>
            <a:r>
              <a:rPr lang="en-US" sz="1100" dirty="0"/>
              <a:t>the end of the day you </a:t>
            </a:r>
            <a:r>
              <a:rPr lang="en-US" sz="1100" dirty="0" smtClean="0"/>
              <a:t>think to yourself: </a:t>
            </a:r>
            <a:r>
              <a:rPr lang="en-US" sz="1100" dirty="0"/>
              <a:t>what have I learned today? </a:t>
            </a:r>
            <a:r>
              <a:rPr lang="en-US" sz="1100" dirty="0" smtClean="0"/>
              <a:t>I can assure you that if you write those thoughts down, </a:t>
            </a:r>
            <a:r>
              <a:rPr lang="en-US" sz="1100" dirty="0"/>
              <a:t>a</a:t>
            </a:r>
            <a:r>
              <a:rPr lang="en-US" sz="1100" dirty="0" smtClean="0"/>
              <a:t>t </a:t>
            </a:r>
            <a:r>
              <a:rPr lang="en-US" sz="1100" dirty="0"/>
              <a:t>the end of </a:t>
            </a:r>
            <a:r>
              <a:rPr lang="en-US" sz="1100" dirty="0" smtClean="0"/>
              <a:t>your </a:t>
            </a:r>
            <a:r>
              <a:rPr lang="en-US" sz="1100" dirty="0"/>
              <a:t>life you will have a volume of great books. </a:t>
            </a:r>
          </a:p>
        </p:txBody>
      </p:sp>
      <p:sp>
        <p:nvSpPr>
          <p:cNvPr id="22" name="Rounded Rectangle 21"/>
          <p:cNvSpPr/>
          <p:nvPr/>
        </p:nvSpPr>
        <p:spPr>
          <a:xfrm>
            <a:off x="124091" y="6498961"/>
            <a:ext cx="6636097" cy="371152"/>
          </a:xfrm>
          <a:prstGeom prst="roundRect">
            <a:avLst/>
          </a:prstGeom>
          <a:solidFill>
            <a:schemeClr val="accent4">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138796" y="6539901"/>
            <a:ext cx="4460911" cy="261610"/>
          </a:xfrm>
          <a:prstGeom prst="rect">
            <a:avLst/>
          </a:prstGeom>
        </p:spPr>
        <p:txBody>
          <a:bodyPr wrap="square">
            <a:spAutoFit/>
          </a:bodyPr>
          <a:lstStyle/>
          <a:p>
            <a:r>
              <a:rPr lang="en-US" sz="1100" b="1" dirty="0">
                <a:solidFill>
                  <a:srgbClr val="FFFFFF"/>
                </a:solidFill>
              </a:rPr>
              <a:t>Q: What advice would you give to us as aspiring leaders</a:t>
            </a:r>
            <a:endParaRPr lang="en-US" sz="1100" dirty="0">
              <a:solidFill>
                <a:srgbClr val="FFFFFF"/>
              </a:solidFill>
            </a:endParaRPr>
          </a:p>
        </p:txBody>
      </p:sp>
      <p:sp>
        <p:nvSpPr>
          <p:cNvPr id="24" name="Rounded Rectangle 23"/>
          <p:cNvSpPr/>
          <p:nvPr/>
        </p:nvSpPr>
        <p:spPr>
          <a:xfrm>
            <a:off x="124091" y="7792604"/>
            <a:ext cx="6636097" cy="341835"/>
          </a:xfrm>
          <a:prstGeom prst="roundRect">
            <a:avLst/>
          </a:prstGeom>
          <a:solidFill>
            <a:srgbClr val="CD7C3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134359" y="7822055"/>
            <a:ext cx="6457286" cy="261610"/>
          </a:xfrm>
          <a:prstGeom prst="rect">
            <a:avLst/>
          </a:prstGeom>
        </p:spPr>
        <p:txBody>
          <a:bodyPr wrap="square">
            <a:spAutoFit/>
          </a:bodyPr>
          <a:lstStyle/>
          <a:p>
            <a:r>
              <a:rPr lang="en-US" sz="1100" b="1" dirty="0" smtClean="0">
                <a:solidFill>
                  <a:srgbClr val="FFFFFF"/>
                </a:solidFill>
              </a:rPr>
              <a:t>Q: </a:t>
            </a:r>
            <a:r>
              <a:rPr lang="en-US" sz="1100" b="1" dirty="0">
                <a:solidFill>
                  <a:schemeClr val="bg1"/>
                </a:solidFill>
              </a:rPr>
              <a:t>What would you say to someone who is looking to gain insight into becoming a better leader?</a:t>
            </a:r>
            <a:r>
              <a:rPr lang="en-US" sz="1100" dirty="0">
                <a:solidFill>
                  <a:schemeClr val="bg1"/>
                </a:solidFill>
              </a:rPr>
              <a:t> </a:t>
            </a:r>
          </a:p>
        </p:txBody>
      </p:sp>
      <p:sp>
        <p:nvSpPr>
          <p:cNvPr id="26" name="Rectangle 25"/>
          <p:cNvSpPr/>
          <p:nvPr/>
        </p:nvSpPr>
        <p:spPr>
          <a:xfrm>
            <a:off x="124091" y="8133672"/>
            <a:ext cx="6636097" cy="938719"/>
          </a:xfrm>
          <a:prstGeom prst="rect">
            <a:avLst/>
          </a:prstGeom>
        </p:spPr>
        <p:txBody>
          <a:bodyPr wrap="square">
            <a:spAutoFit/>
          </a:bodyPr>
          <a:lstStyle/>
          <a:p>
            <a:pPr algn="just"/>
            <a:r>
              <a:rPr lang="en-US" sz="1100" dirty="0" smtClean="0"/>
              <a:t>A: </a:t>
            </a:r>
            <a:r>
              <a:rPr lang="en-US" sz="1100" dirty="0"/>
              <a:t>Be open to all </a:t>
            </a:r>
            <a:r>
              <a:rPr lang="en-US" sz="1100" dirty="0" smtClean="0"/>
              <a:t>experiences. </a:t>
            </a:r>
            <a:r>
              <a:rPr lang="en-US" sz="1100" dirty="0"/>
              <a:t>E</a:t>
            </a:r>
            <a:r>
              <a:rPr lang="en-US" sz="1100" dirty="0" smtClean="0"/>
              <a:t>verything </a:t>
            </a:r>
            <a:r>
              <a:rPr lang="en-US" sz="1100" dirty="0"/>
              <a:t>that you do contributes to your character, to your ability to </a:t>
            </a:r>
            <a:r>
              <a:rPr lang="en-US" sz="1100" dirty="0" smtClean="0"/>
              <a:t>handle other people. </a:t>
            </a:r>
            <a:r>
              <a:rPr lang="en-US" sz="1100" dirty="0"/>
              <a:t>A successful leader </a:t>
            </a:r>
            <a:r>
              <a:rPr lang="en-US" sz="1100" dirty="0" smtClean="0"/>
              <a:t>means caring </a:t>
            </a:r>
            <a:r>
              <a:rPr lang="en-US" sz="1100" dirty="0"/>
              <a:t>for your team and your employees more than you do for yourself. Love, as trite as it is, it’s at the basis of all these things. As you go from different </a:t>
            </a:r>
            <a:r>
              <a:rPr lang="en-US" sz="1100" dirty="0" smtClean="0"/>
              <a:t>jobs, </a:t>
            </a:r>
            <a:r>
              <a:rPr lang="en-US" sz="1100" dirty="0"/>
              <a:t>you </a:t>
            </a:r>
            <a:r>
              <a:rPr lang="en-US" sz="1100" dirty="0" smtClean="0"/>
              <a:t>will gain </a:t>
            </a:r>
            <a:r>
              <a:rPr lang="en-US" sz="1100" dirty="0"/>
              <a:t>a worldly knowledge that can be brought to bear. Every day that you wake up and </a:t>
            </a:r>
            <a:r>
              <a:rPr lang="en-US" sz="1100" dirty="0" smtClean="0"/>
              <a:t>you’re </a:t>
            </a:r>
            <a:r>
              <a:rPr lang="en-US" sz="1100" dirty="0"/>
              <a:t>lucky enough to breathe, </a:t>
            </a:r>
            <a:r>
              <a:rPr lang="en-US" sz="1100" dirty="0" smtClean="0"/>
              <a:t>you’re </a:t>
            </a:r>
            <a:r>
              <a:rPr lang="en-US" sz="1100" dirty="0"/>
              <a:t>going to be gaining experience. </a:t>
            </a:r>
          </a:p>
        </p:txBody>
      </p:sp>
    </p:spTree>
    <p:extLst>
      <p:ext uri="{BB962C8B-B14F-4D97-AF65-F5344CB8AC3E}">
        <p14:creationId xmlns:p14="http://schemas.microsoft.com/office/powerpoint/2010/main" val="1127101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1759</TotalTime>
  <Words>1132</Words>
  <Application>Microsoft Macintosh PowerPoint</Application>
  <PresentationFormat>Letter Paper (8.5x11 in)</PresentationFormat>
  <Paragraphs>51</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DePaul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Melanie Mills</dc:creator>
  <cp:lastModifiedBy>Melanie Mills</cp:lastModifiedBy>
  <cp:revision>15</cp:revision>
  <dcterms:created xsi:type="dcterms:W3CDTF">2015-06-06T16:19:23Z</dcterms:created>
  <dcterms:modified xsi:type="dcterms:W3CDTF">2015-06-08T18:30:23Z</dcterms:modified>
</cp:coreProperties>
</file>